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6858000" cy="9144000" type="screen4x3"/>
  <p:notesSz cx="9783763" cy="1435576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794" y="35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27/09/2012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27/09/2012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27/09/2012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27/09/2012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27/09/2012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27/09/2012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27/09/2012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27/09/2012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27/09/2012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27/09/2012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27/09/2012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27/09/2012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hyperlink" Target="http://images.google.it/imgres?imgurl=http://www.ambiente.regione.marche.it/sito/Portals/0/immagini/LogoRepubblica.jpg&amp;imgrefurl=http://www.bloglavoro.com/2008/02/09/rinvio-concorso-230-funzionari-amministrativi-ministero-pubblica-istruzione.htm&amp;usg=__15etMIOFCZRRDBwj0VKTfyA76k4=&amp;h=332&amp;w=301&amp;sz=69&amp;hl=it&amp;start=1&amp;um=1&amp;tbnid=6S1osI1E5rvrYM:&amp;tbnh=119&amp;tbnw=108&amp;prev=/images?q=ministero+p.+i.&amp;hl=it&amp;sa=N&amp;um=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99" name="Picture 31" descr="pi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4586" y="3491880"/>
            <a:ext cx="6874156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44450" y="8459788"/>
            <a:ext cx="7029450" cy="74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it-IT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itchFamily="34" charset="0"/>
              </a:rPr>
              <a:t>IKOS Via Dante, 3 Bari </a:t>
            </a:r>
          </a:p>
          <a:p>
            <a:pPr>
              <a:lnSpc>
                <a:spcPct val="110000"/>
              </a:lnSpc>
              <a:defRPr/>
            </a:pPr>
            <a:r>
              <a:rPr lang="it-IT" sz="2000" b="1" dirty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itchFamily="34" charset="0"/>
              </a:rPr>
              <a:t>www.ikosageform.it  - eventipnl@ikosageform.it</a:t>
            </a:r>
          </a:p>
        </p:txBody>
      </p:sp>
      <p:sp>
        <p:nvSpPr>
          <p:cNvPr id="7181" name="Rectangle 13"/>
          <p:cNvSpPr>
            <a:spLocks noChangeArrowheads="1"/>
          </p:cNvSpPr>
          <p:nvPr/>
        </p:nvSpPr>
        <p:spPr bwMode="auto">
          <a:xfrm>
            <a:off x="-26988" y="1403648"/>
            <a:ext cx="6884988" cy="1057212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defRPr/>
            </a:pPr>
            <a:r>
              <a:rPr lang="it-IT" sz="27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pperplate Gothic Bold" pitchFamily="34" charset="0"/>
              </a:rPr>
              <a:t>Le regole </a:t>
            </a:r>
            <a:r>
              <a:rPr lang="it-IT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pperplate Gothic Bold" pitchFamily="34" charset="0"/>
              </a:rPr>
              <a:t>della</a:t>
            </a:r>
          </a:p>
          <a:p>
            <a:pPr algn="ctr">
              <a:lnSpc>
                <a:spcPct val="110000"/>
              </a:lnSpc>
              <a:defRPr/>
            </a:pPr>
            <a:r>
              <a:rPr lang="it-IT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pperplate Gothic Bold" pitchFamily="34" charset="0"/>
              </a:rPr>
              <a:t> </a:t>
            </a:r>
            <a:r>
              <a:rPr lang="it-IT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pperplate Gothic Bold" pitchFamily="34" charset="0"/>
              </a:rPr>
              <a:t>comunicazione strategica</a:t>
            </a:r>
            <a:endParaRPr lang="it-IT" sz="3000" b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pperplate Gothic Bold" pitchFamily="34" charset="0"/>
            </a:endParaRPr>
          </a:p>
        </p:txBody>
      </p:sp>
      <p:pic>
        <p:nvPicPr>
          <p:cNvPr id="3078" name="Picture 30" descr="\\Ikosserver\discoe\ikos\LOGHI DEFINITIVI IKOS\ikospnl_logo_gif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8863" y="0"/>
            <a:ext cx="1989137" cy="119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1268413" y="107950"/>
            <a:ext cx="352901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defRPr/>
            </a:pPr>
            <a:r>
              <a:rPr lang="it-IT" sz="1200" dirty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</a:rPr>
              <a:t>Istituto </a:t>
            </a:r>
            <a:r>
              <a:rPr lang="it-IT" sz="120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</a:rPr>
              <a:t>di </a:t>
            </a:r>
            <a:r>
              <a:rPr lang="it-IT" sz="1200" smtClean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</a:rPr>
              <a:t>Comunicazione </a:t>
            </a:r>
            <a:r>
              <a:rPr lang="it-IT" sz="1200" dirty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</a:rPr>
              <a:t>Olistica Sociale</a:t>
            </a:r>
          </a:p>
          <a:p>
            <a:pPr algn="r">
              <a:defRPr/>
            </a:pPr>
            <a:r>
              <a:rPr lang="it-IT" sz="1200" dirty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</a:rPr>
              <a:t>Agenzia di Formazione Mediazione</a:t>
            </a:r>
          </a:p>
          <a:p>
            <a:pPr algn="r">
              <a:defRPr/>
            </a:pPr>
            <a:r>
              <a:rPr lang="it-IT" sz="1200" dirty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</a:rPr>
              <a:t>Scuola Europea di Mediazione e </a:t>
            </a:r>
            <a:r>
              <a:rPr lang="it-IT" sz="12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</a:rPr>
              <a:t>Counseling</a:t>
            </a:r>
            <a:endParaRPr lang="it-IT" sz="1200" dirty="0">
              <a:effectLst>
                <a:outerShdw blurRad="38100" dist="38100" dir="2700000" algn="tl">
                  <a:srgbClr val="C0C0C0"/>
                </a:outerShdw>
              </a:effectLst>
              <a:latin typeface="Century Gothic" pitchFamily="34" charset="0"/>
            </a:endParaRPr>
          </a:p>
        </p:txBody>
      </p:sp>
      <p:pic>
        <p:nvPicPr>
          <p:cNvPr id="3080" name="Picture 8" descr="LogoRepubblica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765175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ectangle 17"/>
          <p:cNvSpPr>
            <a:spLocks noChangeArrowheads="1"/>
          </p:cNvSpPr>
          <p:nvPr/>
        </p:nvSpPr>
        <p:spPr bwMode="auto">
          <a:xfrm>
            <a:off x="-27384" y="3504074"/>
            <a:ext cx="688538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pperplate Gothic Light" pitchFamily="34" charset="0"/>
              </a:rPr>
              <a:t>IKOS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pperplate Gothic Light" pitchFamily="34" charset="0"/>
              </a:rPr>
              <a:t>Bari </a:t>
            </a:r>
          </a:p>
          <a:p>
            <a:pPr algn="ctr">
              <a:defRPr/>
            </a:pPr>
            <a:r>
              <a:rPr lang="it-IT" sz="3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pperplate Gothic Bold" pitchFamily="34" charset="0"/>
              </a:rPr>
              <a:t>12•13•14</a:t>
            </a:r>
            <a:r>
              <a:rPr lang="it-IT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pperplate Gothic Bold" pitchFamily="34" charset="0"/>
              </a:rPr>
              <a:t> ottobre </a:t>
            </a:r>
            <a:r>
              <a:rPr lang="it-IT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pperplate Gothic Bold" pitchFamily="34" charset="0"/>
              </a:rPr>
              <a:t>2012</a:t>
            </a:r>
            <a:endParaRPr lang="it-IT" sz="2200" b="1" i="1" dirty="0">
              <a:solidFill>
                <a:schemeClr val="tx1">
                  <a:lumMod val="75000"/>
                  <a:lumOff val="25000"/>
                </a:schemeClr>
              </a:solidFill>
              <a:latin typeface="Copperplate Gothic Bold" pitchFamily="34" charset="0"/>
            </a:endParaRPr>
          </a:p>
        </p:txBody>
      </p:sp>
      <p:sp>
        <p:nvSpPr>
          <p:cNvPr id="22" name="Text Box 5"/>
          <p:cNvSpPr txBox="1">
            <a:spLocks noChangeArrowheads="1"/>
          </p:cNvSpPr>
          <p:nvPr/>
        </p:nvSpPr>
        <p:spPr bwMode="auto">
          <a:xfrm>
            <a:off x="3873500" y="4884540"/>
            <a:ext cx="294005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it-IT" sz="1400" b="1" dirty="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itchFamily="34" charset="0"/>
              </a:rPr>
              <a:t>“</a:t>
            </a:r>
            <a:r>
              <a:rPr lang="it-IT" sz="1400" dirty="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itchFamily="66" charset="0"/>
              </a:rPr>
              <a:t>C’e’ un solo angolo dell’universo  che</a:t>
            </a:r>
          </a:p>
          <a:p>
            <a:pPr algn="r">
              <a:defRPr/>
            </a:pPr>
            <a:r>
              <a:rPr lang="it-IT" sz="1400" dirty="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itchFamily="66" charset="0"/>
              </a:rPr>
              <a:t>potete certamente migliorare:</a:t>
            </a:r>
          </a:p>
          <a:p>
            <a:pPr algn="r">
              <a:defRPr/>
            </a:pPr>
            <a:r>
              <a:rPr lang="it-IT" sz="1400" dirty="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itchFamily="66" charset="0"/>
              </a:rPr>
              <a:t>voi stessi”.</a:t>
            </a:r>
          </a:p>
          <a:p>
            <a:pPr algn="r">
              <a:defRPr/>
            </a:pPr>
            <a:r>
              <a:rPr lang="it-IT" sz="1400" dirty="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itchFamily="66" charset="0"/>
              </a:rPr>
              <a:t>A. </a:t>
            </a:r>
            <a:r>
              <a:rPr lang="it-IT" sz="1400" dirty="0" err="1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itchFamily="66" charset="0"/>
              </a:rPr>
              <a:t>Huxley</a:t>
            </a:r>
            <a:endParaRPr lang="it-IT" sz="1400" dirty="0">
              <a:solidFill>
                <a:srgbClr val="5F5F5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alligraphy" pitchFamily="66" charset="0"/>
            </a:endParaRPr>
          </a:p>
        </p:txBody>
      </p:sp>
      <p:sp>
        <p:nvSpPr>
          <p:cNvPr id="3083" name="CasellaDiTesto 14"/>
          <p:cNvSpPr txBox="1">
            <a:spLocks noChangeArrowheads="1"/>
          </p:cNvSpPr>
          <p:nvPr/>
        </p:nvSpPr>
        <p:spPr bwMode="auto">
          <a:xfrm>
            <a:off x="3500438" y="7988300"/>
            <a:ext cx="3384550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endParaRPr lang="it-IT" sz="1800" b="1">
              <a:solidFill>
                <a:srgbClr val="1C1C1C"/>
              </a:solidFill>
              <a:latin typeface="Copperplate Gothic Light" pitchFamily="34" charset="0"/>
            </a:endParaRPr>
          </a:p>
          <a:p>
            <a:pPr>
              <a:lnSpc>
                <a:spcPct val="110000"/>
              </a:lnSpc>
            </a:pPr>
            <a:r>
              <a:rPr lang="it-IT" sz="3000" b="1">
                <a:solidFill>
                  <a:srgbClr val="C00000"/>
                </a:solidFill>
                <a:latin typeface="Copperplate Gothic Light" pitchFamily="34" charset="0"/>
              </a:rPr>
              <a:t>080/5212483</a:t>
            </a:r>
            <a:endParaRPr lang="it-IT" sz="3000"/>
          </a:p>
        </p:txBody>
      </p:sp>
      <p:sp>
        <p:nvSpPr>
          <p:cNvPr id="12" name="Rectangle 17"/>
          <p:cNvSpPr>
            <a:spLocks noChangeArrowheads="1"/>
          </p:cNvSpPr>
          <p:nvPr/>
        </p:nvSpPr>
        <p:spPr bwMode="auto">
          <a:xfrm>
            <a:off x="-26988" y="755650"/>
            <a:ext cx="244792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it-IT" sz="12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</a:rPr>
              <a:t>Esonero Ministeriale </a:t>
            </a:r>
          </a:p>
          <a:p>
            <a:pPr>
              <a:defRPr/>
            </a:pPr>
            <a:r>
              <a:rPr lang="it-IT" sz="12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</a:rPr>
              <a:t>per Docenti</a:t>
            </a:r>
            <a:endParaRPr lang="it-IT" sz="1200" dirty="0">
              <a:effectLst>
                <a:outerShdw blurRad="38100" dist="38100" dir="2700000" algn="tl">
                  <a:srgbClr val="C0C0C0"/>
                </a:outerShdw>
              </a:effectLst>
              <a:latin typeface="Century Gothic" pitchFamily="34" charset="0"/>
            </a:endParaRPr>
          </a:p>
        </p:txBody>
      </p:sp>
      <p:sp>
        <p:nvSpPr>
          <p:cNvPr id="13" name="Rettangolo 12"/>
          <p:cNvSpPr/>
          <p:nvPr/>
        </p:nvSpPr>
        <p:spPr>
          <a:xfrm rot="20353873">
            <a:off x="-302859" y="4802623"/>
            <a:ext cx="4879901" cy="132343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3000" b="1" dirty="0" smtClean="0">
                <a:ln w="12700">
                  <a:solidFill>
                    <a:srgbClr val="990033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pperplate Gothic Light" pitchFamily="34" charset="0"/>
              </a:rPr>
              <a:t>24,1</a:t>
            </a:r>
            <a:r>
              <a:rPr lang="it-IT" sz="2000" b="1" dirty="0" smtClean="0">
                <a:ln w="12700">
                  <a:solidFill>
                    <a:srgbClr val="990033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pperplate Gothic Light" pitchFamily="34" charset="0"/>
              </a:rPr>
              <a:t> crediti </a:t>
            </a:r>
            <a:r>
              <a:rPr lang="it-IT" sz="3000" b="1" dirty="0" err="1" smtClean="0">
                <a:ln w="12700">
                  <a:solidFill>
                    <a:srgbClr val="990033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pperplate Gothic Light" pitchFamily="34" charset="0"/>
              </a:rPr>
              <a:t>ecm</a:t>
            </a:r>
            <a:r>
              <a:rPr lang="it-IT" sz="2000" b="1" dirty="0" smtClean="0">
                <a:ln w="12700">
                  <a:solidFill>
                    <a:srgbClr val="990033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pperplate Gothic Light" pitchFamily="34" charset="0"/>
              </a:rPr>
              <a:t> </a:t>
            </a:r>
          </a:p>
          <a:p>
            <a:pPr algn="ctr">
              <a:defRPr/>
            </a:pPr>
            <a:r>
              <a:rPr lang="it-IT" sz="2000" b="1" dirty="0" smtClean="0">
                <a:ln w="12700">
                  <a:solidFill>
                    <a:srgbClr val="990033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pperplate Gothic Light" pitchFamily="34" charset="0"/>
              </a:rPr>
              <a:t>per </a:t>
            </a:r>
            <a:r>
              <a:rPr lang="it-IT" sz="3000" b="1" dirty="0" smtClean="0">
                <a:ln w="12700">
                  <a:solidFill>
                    <a:srgbClr val="990033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pperplate Gothic Light" pitchFamily="34" charset="0"/>
              </a:rPr>
              <a:t>tutte</a:t>
            </a:r>
            <a:r>
              <a:rPr lang="it-IT" sz="2000" b="1" dirty="0" smtClean="0">
                <a:ln w="12700">
                  <a:solidFill>
                    <a:srgbClr val="990033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pperplate Gothic Light" pitchFamily="34" charset="0"/>
              </a:rPr>
              <a:t> le categorie della </a:t>
            </a:r>
            <a:r>
              <a:rPr lang="it-IT" sz="2000" b="1" dirty="0" err="1" smtClean="0">
                <a:ln w="12700">
                  <a:solidFill>
                    <a:srgbClr val="990033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pperplate Gothic Light" pitchFamily="34" charset="0"/>
              </a:rPr>
              <a:t>sanita’</a:t>
            </a:r>
            <a:endParaRPr lang="it-IT" sz="2000" b="1" dirty="0" smtClean="0">
              <a:ln w="12700">
                <a:solidFill>
                  <a:srgbClr val="990033"/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pperplate Gothic Light" pitchFamily="34" charset="0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-15240" y="2411760"/>
            <a:ext cx="6858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pperplate Gothic Light" pitchFamily="34" charset="0"/>
              </a:rPr>
              <a:t>entra nei segreti della</a:t>
            </a:r>
          </a:p>
          <a:p>
            <a:r>
              <a:rPr lang="it-IT" sz="21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pperplate Gothic Light" pitchFamily="34" charset="0"/>
              </a:rPr>
              <a:t>Programmazione Neuro Linguistica </a:t>
            </a:r>
            <a:r>
              <a:rPr lang="it-IT" sz="2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pperplate Gothic Light" pitchFamily="34" charset="0"/>
              </a:rPr>
              <a:t>bioEtica</a:t>
            </a:r>
            <a:r>
              <a:rPr lang="it-IT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pperplate Gothic Light" pitchFamily="34" charset="0"/>
              </a:rPr>
              <a:t> e</a:t>
            </a:r>
          </a:p>
          <a:p>
            <a:r>
              <a:rPr lang="it-IT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pperplate Gothic Light" pitchFamily="34" charset="0"/>
              </a:rPr>
              <a:t>Comunicazione non verbale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80</Words>
  <Application>Microsoft Office PowerPoint</Application>
  <PresentationFormat>Presentazione su schermo (4:3)</PresentationFormat>
  <Paragraphs>22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Diapositiva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cp:lastModifiedBy>PC</cp:lastModifiedBy>
  <cp:revision>10</cp:revision>
  <dcterms:modified xsi:type="dcterms:W3CDTF">2012-09-27T15:05:08Z</dcterms:modified>
</cp:coreProperties>
</file>